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5C7"/>
    <a:srgbClr val="CFDEDF"/>
    <a:srgbClr val="7FB0B2"/>
    <a:srgbClr val="FF7C80"/>
    <a:srgbClr val="008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11" autoAdjust="0"/>
  </p:normalViewPr>
  <p:slideViewPr>
    <p:cSldViewPr snapToGrid="0">
      <p:cViewPr>
        <p:scale>
          <a:sx n="100" d="100"/>
          <a:sy n="100" d="100"/>
        </p:scale>
        <p:origin x="1010" y="-3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ra Jansing | Proscoop" userId="96e60963-4c06-4f16-99d3-9c10f6696555" providerId="ADAL" clId="{B8D3763C-67DD-47B4-B6BD-69548B760D6F}"/>
    <pc:docChg chg="modSld">
      <pc:chgData name="Kyra Jansing | Proscoop" userId="96e60963-4c06-4f16-99d3-9c10f6696555" providerId="ADAL" clId="{B8D3763C-67DD-47B4-B6BD-69548B760D6F}" dt="2021-04-29T11:44:54.957" v="0" actId="6549"/>
      <pc:docMkLst>
        <pc:docMk/>
      </pc:docMkLst>
      <pc:sldChg chg="modSp mod">
        <pc:chgData name="Kyra Jansing | Proscoop" userId="96e60963-4c06-4f16-99d3-9c10f6696555" providerId="ADAL" clId="{B8D3763C-67DD-47B4-B6BD-69548B760D6F}" dt="2021-04-29T11:44:54.957" v="0" actId="6549"/>
        <pc:sldMkLst>
          <pc:docMk/>
          <pc:sldMk cId="672941802" sldId="259"/>
        </pc:sldMkLst>
        <pc:spChg chg="mod">
          <ac:chgData name="Kyra Jansing | Proscoop" userId="96e60963-4c06-4f16-99d3-9c10f6696555" providerId="ADAL" clId="{B8D3763C-67DD-47B4-B6BD-69548B760D6F}" dt="2021-04-29T11:44:54.957" v="0" actId="6549"/>
          <ac:spMkLst>
            <pc:docMk/>
            <pc:sldMk cId="672941802" sldId="259"/>
            <ac:spMk id="30" creationId="{32F775FD-44AB-4833-BBC5-1CE2843B4BC1}"/>
          </ac:spMkLst>
        </pc:spChg>
      </pc:sldChg>
    </pc:docChg>
  </pc:docChgLst>
  <pc:docChgLst>
    <pc:chgData name="Aline Kronenberg | Proscoop" userId="2149c258-c9d7-4104-9541-37178e069c44" providerId="ADAL" clId="{1A018A92-5C05-4141-ACCF-1F9944E93B9A}"/>
    <pc:docChg chg="undo custSel delSld modSld">
      <pc:chgData name="Aline Kronenberg | Proscoop" userId="2149c258-c9d7-4104-9541-37178e069c44" providerId="ADAL" clId="{1A018A92-5C05-4141-ACCF-1F9944E93B9A}" dt="2022-07-28T11:30:27.971" v="374" actId="20577"/>
      <pc:docMkLst>
        <pc:docMk/>
      </pc:docMkLst>
      <pc:sldChg chg="delSp modSp del mod">
        <pc:chgData name="Aline Kronenberg | Proscoop" userId="2149c258-c9d7-4104-9541-37178e069c44" providerId="ADAL" clId="{1A018A92-5C05-4141-ACCF-1F9944E93B9A}" dt="2022-07-28T11:30:19.034" v="364" actId="47"/>
        <pc:sldMkLst>
          <pc:docMk/>
          <pc:sldMk cId="4133331160" sldId="258"/>
        </pc:sldMkLst>
        <pc:spChg chg="del mod">
          <ac:chgData name="Aline Kronenberg | Proscoop" userId="2149c258-c9d7-4104-9541-37178e069c44" providerId="ADAL" clId="{1A018A92-5C05-4141-ACCF-1F9944E93B9A}" dt="2022-05-13T09:30:26.224" v="363"/>
          <ac:spMkLst>
            <pc:docMk/>
            <pc:sldMk cId="4133331160" sldId="258"/>
            <ac:spMk id="7" creationId="{7E70E5C7-4220-415F-8ED4-F4E5E35AC447}"/>
          </ac:spMkLst>
        </pc:spChg>
        <pc:spChg chg="del mod">
          <ac:chgData name="Aline Kronenberg | Proscoop" userId="2149c258-c9d7-4104-9541-37178e069c44" providerId="ADAL" clId="{1A018A92-5C05-4141-ACCF-1F9944E93B9A}" dt="2022-03-23T10:25:12.240" v="133"/>
          <ac:spMkLst>
            <pc:docMk/>
            <pc:sldMk cId="4133331160" sldId="258"/>
            <ac:spMk id="28" creationId="{E1ABC6E5-C522-43D4-8B23-55AD00CD1A3D}"/>
          </ac:spMkLst>
        </pc:spChg>
      </pc:sldChg>
      <pc:sldChg chg="delSp modSp mod modNotesTx">
        <pc:chgData name="Aline Kronenberg | Proscoop" userId="2149c258-c9d7-4104-9541-37178e069c44" providerId="ADAL" clId="{1A018A92-5C05-4141-ACCF-1F9944E93B9A}" dt="2022-07-28T11:30:27.971" v="374" actId="20577"/>
        <pc:sldMkLst>
          <pc:docMk/>
          <pc:sldMk cId="672941802" sldId="259"/>
        </pc:sldMkLst>
        <pc:spChg chg="del mod">
          <ac:chgData name="Aline Kronenberg | Proscoop" userId="2149c258-c9d7-4104-9541-37178e069c44" providerId="ADAL" clId="{1A018A92-5C05-4141-ACCF-1F9944E93B9A}" dt="2022-05-13T09:30:20.968" v="360"/>
          <ac:spMkLst>
            <pc:docMk/>
            <pc:sldMk cId="672941802" sldId="259"/>
            <ac:spMk id="7" creationId="{7E70E5C7-4220-415F-8ED4-F4E5E35AC447}"/>
          </ac:spMkLst>
        </pc:spChg>
        <pc:spChg chg="mod">
          <ac:chgData name="Aline Kronenberg | Proscoop" userId="2149c258-c9d7-4104-9541-37178e069c44" providerId="ADAL" clId="{1A018A92-5C05-4141-ACCF-1F9944E93B9A}" dt="2022-03-23T10:24:24.914" v="113" actId="13926"/>
          <ac:spMkLst>
            <pc:docMk/>
            <pc:sldMk cId="672941802" sldId="259"/>
            <ac:spMk id="20" creationId="{9A2B4FF9-8D65-4E49-A23C-6B4DF8110B76}"/>
          </ac:spMkLst>
        </pc:spChg>
        <pc:spChg chg="mod">
          <ac:chgData name="Aline Kronenberg | Proscoop" userId="2149c258-c9d7-4104-9541-37178e069c44" providerId="ADAL" clId="{1A018A92-5C05-4141-ACCF-1F9944E93B9A}" dt="2022-04-06T12:43:43.262" v="136" actId="20577"/>
          <ac:spMkLst>
            <pc:docMk/>
            <pc:sldMk cId="672941802" sldId="259"/>
            <ac:spMk id="23" creationId="{A0758836-0B4C-437D-A227-4DB0C04772CF}"/>
          </ac:spMkLst>
        </pc:spChg>
        <pc:spChg chg="del mod">
          <ac:chgData name="Aline Kronenberg | Proscoop" userId="2149c258-c9d7-4104-9541-37178e069c44" providerId="ADAL" clId="{1A018A92-5C05-4141-ACCF-1F9944E93B9A}" dt="2022-03-23T10:25:06.734" v="127"/>
          <ac:spMkLst>
            <pc:docMk/>
            <pc:sldMk cId="672941802" sldId="259"/>
            <ac:spMk id="28" creationId="{E1ABC6E5-C522-43D4-8B23-55AD00CD1A3D}"/>
          </ac:spMkLst>
        </pc:spChg>
        <pc:spChg chg="mod">
          <ac:chgData name="Aline Kronenberg | Proscoop" userId="2149c258-c9d7-4104-9541-37178e069c44" providerId="ADAL" clId="{1A018A92-5C05-4141-ACCF-1F9944E93B9A}" dt="2022-03-23T10:24:11.171" v="112" actId="20577"/>
          <ac:spMkLst>
            <pc:docMk/>
            <pc:sldMk cId="672941802" sldId="259"/>
            <ac:spMk id="47" creationId="{6D5EA955-695D-4A7C-9552-92F094C8CCC7}"/>
          </ac:spMkLst>
        </pc:spChg>
        <pc:spChg chg="mod">
          <ac:chgData name="Aline Kronenberg | Proscoop" userId="2149c258-c9d7-4104-9541-37178e069c44" providerId="ADAL" clId="{1A018A92-5C05-4141-ACCF-1F9944E93B9A}" dt="2022-04-06T12:46:49.939" v="201" actId="14100"/>
          <ac:spMkLst>
            <pc:docMk/>
            <pc:sldMk cId="672941802" sldId="259"/>
            <ac:spMk id="51" creationId="{419558D9-95BE-41F5-83E6-9F39478F95D2}"/>
          </ac:spMkLst>
        </pc:spChg>
        <pc:spChg chg="mod">
          <ac:chgData name="Aline Kronenberg | Proscoop" userId="2149c258-c9d7-4104-9541-37178e069c44" providerId="ADAL" clId="{1A018A92-5C05-4141-ACCF-1F9944E93B9A}" dt="2022-04-06T12:45:32.418" v="166" actId="20577"/>
          <ac:spMkLst>
            <pc:docMk/>
            <pc:sldMk cId="672941802" sldId="259"/>
            <ac:spMk id="58" creationId="{69CDAD7E-CACC-4B61-85D1-C5645924D4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E8F9D-C842-49AE-80B8-79C88159AB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A58A2-8F7C-42FF-AECB-118067F23E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84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Wijzig deze stappen als jullie een andere werkwijze hanteren.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A58A2-8F7C-42FF-AECB-118067F23EA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47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38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6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8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35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51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9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1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91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77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2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67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AD93-3C06-473F-B696-18ED7D0706DA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1897-C6A6-45CE-9475-FE2E9E372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40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0D25BD7-488D-4B86-B7EE-CE102F675ADC}"/>
              </a:ext>
            </a:extLst>
          </p:cNvPr>
          <p:cNvSpPr/>
          <p:nvPr/>
        </p:nvSpPr>
        <p:spPr>
          <a:xfrm>
            <a:off x="-9588" y="1884618"/>
            <a:ext cx="6858000" cy="9930299"/>
          </a:xfrm>
          <a:prstGeom prst="rect">
            <a:avLst/>
          </a:prstGeom>
          <a:solidFill>
            <a:srgbClr val="CFDEDF"/>
          </a:solidFill>
          <a:ln>
            <a:solidFill>
              <a:srgbClr val="CFDE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B7EC08A-18DD-4A37-AB5E-F908899964FD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3419412" y="1884618"/>
            <a:ext cx="0" cy="993029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BB25F0C1-5B4D-42CD-8DB5-5911670B991C}"/>
              </a:ext>
            </a:extLst>
          </p:cNvPr>
          <p:cNvSpPr txBox="1"/>
          <p:nvPr/>
        </p:nvSpPr>
        <p:spPr>
          <a:xfrm>
            <a:off x="1843315" y="377083"/>
            <a:ext cx="3439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008E8F"/>
                </a:solidFill>
              </a:rPr>
              <a:t>Welzijn op Recept</a:t>
            </a:r>
          </a:p>
        </p:txBody>
      </p:sp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A0758836-0B4C-437D-A227-4DB0C04772CF}"/>
              </a:ext>
            </a:extLst>
          </p:cNvPr>
          <p:cNvSpPr/>
          <p:nvPr/>
        </p:nvSpPr>
        <p:spPr>
          <a:xfrm>
            <a:off x="197993" y="2143573"/>
            <a:ext cx="1836000" cy="1172900"/>
          </a:xfrm>
          <a:prstGeom prst="roundRect">
            <a:avLst>
              <a:gd name="adj" fmla="val 11767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chemeClr val="tx1"/>
                </a:solidFill>
              </a:rPr>
              <a:t>Gesprek met patiënt</a:t>
            </a:r>
            <a:br>
              <a:rPr lang="nl-NL" sz="1100" b="1" dirty="0"/>
            </a:br>
            <a:r>
              <a:rPr lang="nl-NL" sz="1100" dirty="0"/>
              <a:t>Verwijzer bespreekt met patiënt de mogelijkheid om gebruik te maken van Welzijn op Recept.</a:t>
            </a:r>
          </a:p>
        </p:txBody>
      </p:sp>
      <p:sp>
        <p:nvSpPr>
          <p:cNvPr id="20" name="Vrije vorm: vorm 19">
            <a:extLst>
              <a:ext uri="{FF2B5EF4-FFF2-40B4-BE49-F238E27FC236}">
                <a16:creationId xmlns:a16="http://schemas.microsoft.com/office/drawing/2014/main" id="{9A2B4FF9-8D65-4E49-A23C-6B4DF8110B76}"/>
              </a:ext>
            </a:extLst>
          </p:cNvPr>
          <p:cNvSpPr/>
          <p:nvPr/>
        </p:nvSpPr>
        <p:spPr>
          <a:xfrm>
            <a:off x="223520" y="3632942"/>
            <a:ext cx="2977520" cy="1943584"/>
          </a:xfrm>
          <a:custGeom>
            <a:avLst/>
            <a:gdLst>
              <a:gd name="connsiteX0" fmla="*/ 306006 w 2977520"/>
              <a:gd name="connsiteY0" fmla="*/ 0 h 2782370"/>
              <a:gd name="connsiteX1" fmla="*/ 1529994 w 2977520"/>
              <a:gd name="connsiteY1" fmla="*/ 0 h 2782370"/>
              <a:gd name="connsiteX2" fmla="*/ 1836000 w 2977520"/>
              <a:gd name="connsiteY2" fmla="*/ 306006 h 2782370"/>
              <a:gd name="connsiteX3" fmla="*/ 1836000 w 2977520"/>
              <a:gd name="connsiteY3" fmla="*/ 551545 h 2782370"/>
              <a:gd name="connsiteX4" fmla="*/ 2605710 w 2977520"/>
              <a:gd name="connsiteY4" fmla="*/ 551545 h 2782370"/>
              <a:gd name="connsiteX5" fmla="*/ 2977520 w 2977520"/>
              <a:gd name="connsiteY5" fmla="*/ 923355 h 2782370"/>
              <a:gd name="connsiteX6" fmla="*/ 2977520 w 2977520"/>
              <a:gd name="connsiteY6" fmla="*/ 2410549 h 2782370"/>
              <a:gd name="connsiteX7" fmla="*/ 2605710 w 2977520"/>
              <a:gd name="connsiteY7" fmla="*/ 2782359 h 2782370"/>
              <a:gd name="connsiteX8" fmla="*/ 1530103 w 2977520"/>
              <a:gd name="connsiteY8" fmla="*/ 2782359 h 2782370"/>
              <a:gd name="connsiteX9" fmla="*/ 1529994 w 2977520"/>
              <a:gd name="connsiteY9" fmla="*/ 2782370 h 2782370"/>
              <a:gd name="connsiteX10" fmla="*/ 306006 w 2977520"/>
              <a:gd name="connsiteY10" fmla="*/ 2782370 h 2782370"/>
              <a:gd name="connsiteX11" fmla="*/ 0 w 2977520"/>
              <a:gd name="connsiteY11" fmla="*/ 2476364 h 2782370"/>
              <a:gd name="connsiteX12" fmla="*/ 0 w 2977520"/>
              <a:gd name="connsiteY12" fmla="*/ 2410549 h 2782370"/>
              <a:gd name="connsiteX13" fmla="*/ 0 w 2977520"/>
              <a:gd name="connsiteY13" fmla="*/ 923355 h 2782370"/>
              <a:gd name="connsiteX14" fmla="*/ 0 w 2977520"/>
              <a:gd name="connsiteY14" fmla="*/ 306006 h 2782370"/>
              <a:gd name="connsiteX15" fmla="*/ 306006 w 2977520"/>
              <a:gd name="connsiteY15" fmla="*/ 0 h 278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77520" h="2782370">
                <a:moveTo>
                  <a:pt x="306006" y="0"/>
                </a:moveTo>
                <a:lnTo>
                  <a:pt x="1529994" y="0"/>
                </a:lnTo>
                <a:cubicBezTo>
                  <a:pt x="1698996" y="0"/>
                  <a:pt x="1836000" y="137004"/>
                  <a:pt x="1836000" y="306006"/>
                </a:cubicBezTo>
                <a:lnTo>
                  <a:pt x="1836000" y="551545"/>
                </a:lnTo>
                <a:lnTo>
                  <a:pt x="2605710" y="551545"/>
                </a:lnTo>
                <a:cubicBezTo>
                  <a:pt x="2811055" y="551545"/>
                  <a:pt x="2977520" y="718010"/>
                  <a:pt x="2977520" y="923355"/>
                </a:cubicBezTo>
                <a:lnTo>
                  <a:pt x="2977520" y="2410549"/>
                </a:lnTo>
                <a:cubicBezTo>
                  <a:pt x="2977520" y="2615894"/>
                  <a:pt x="2811055" y="2782359"/>
                  <a:pt x="2605710" y="2782359"/>
                </a:cubicBezTo>
                <a:lnTo>
                  <a:pt x="1530103" y="2782359"/>
                </a:lnTo>
                <a:lnTo>
                  <a:pt x="1529994" y="2782370"/>
                </a:lnTo>
                <a:lnTo>
                  <a:pt x="306006" y="2782370"/>
                </a:lnTo>
                <a:cubicBezTo>
                  <a:pt x="137004" y="2782370"/>
                  <a:pt x="0" y="2645366"/>
                  <a:pt x="0" y="2476364"/>
                </a:cubicBezTo>
                <a:lnTo>
                  <a:pt x="0" y="2410549"/>
                </a:lnTo>
                <a:lnTo>
                  <a:pt x="0" y="923355"/>
                </a:lnTo>
                <a:lnTo>
                  <a:pt x="0" y="306006"/>
                </a:lnTo>
                <a:cubicBezTo>
                  <a:pt x="0" y="137004"/>
                  <a:pt x="137004" y="0"/>
                  <a:pt x="306006" y="0"/>
                </a:cubicBezTo>
                <a:close/>
              </a:path>
            </a:pathLst>
          </a:cu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endParaRPr lang="nl-NL" sz="1100" b="1" dirty="0"/>
          </a:p>
          <a:p>
            <a:r>
              <a:rPr lang="nl-NL" sz="1200" b="1" dirty="0">
                <a:solidFill>
                  <a:schemeClr val="tx1"/>
                </a:solidFill>
              </a:rPr>
              <a:t>Schrijft een welzijnsrecept</a:t>
            </a:r>
          </a:p>
          <a:p>
            <a:endParaRPr lang="nl-NL" sz="11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Uitleg geven over werkwijze (welzijnscoach neemt contact op binnen een week)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Toestemming vragen aan patiënt om informatie te delen met welzijnscoach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Geeft mee aan patiënt: </a:t>
            </a:r>
          </a:p>
          <a:p>
            <a:r>
              <a:rPr lang="nl-NL" sz="1100" dirty="0"/>
              <a:t>	- Folder Welzijn op Recept </a:t>
            </a:r>
          </a:p>
          <a:p>
            <a:r>
              <a:rPr lang="nl-NL" sz="1100" dirty="0"/>
              <a:t>	</a:t>
            </a:r>
            <a:br>
              <a:rPr lang="nl-NL" sz="1100" b="1" dirty="0"/>
            </a:br>
            <a:endParaRPr lang="nl-NL" sz="1100" b="1" dirty="0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3F14A1C5-0C44-4090-BFEE-52F8A7053D4F}"/>
              </a:ext>
            </a:extLst>
          </p:cNvPr>
          <p:cNvGrpSpPr/>
          <p:nvPr/>
        </p:nvGrpSpPr>
        <p:grpSpPr>
          <a:xfrm>
            <a:off x="2380560" y="2394856"/>
            <a:ext cx="1030955" cy="290286"/>
            <a:chOff x="2380560" y="2336800"/>
            <a:chExt cx="1030955" cy="290286"/>
          </a:xfrm>
        </p:grpSpPr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D43348E7-34DF-48E4-83F9-4424D91001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515" y="2462112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hthoek: afgeronde hoeken 1">
              <a:extLst>
                <a:ext uri="{FF2B5EF4-FFF2-40B4-BE49-F238E27FC236}">
                  <a16:creationId xmlns:a16="http://schemas.microsoft.com/office/drawing/2014/main" id="{0681E24A-20F9-47E3-899D-C22BECAD477B}"/>
                </a:ext>
              </a:extLst>
            </p:cNvPr>
            <p:cNvSpPr/>
            <p:nvPr/>
          </p:nvSpPr>
          <p:spPr>
            <a:xfrm>
              <a:off x="2380560" y="2336800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5A6905F3-3C44-4FA1-8A66-0C4E3F16C162}"/>
              </a:ext>
            </a:extLst>
          </p:cNvPr>
          <p:cNvGrpSpPr/>
          <p:nvPr/>
        </p:nvGrpSpPr>
        <p:grpSpPr>
          <a:xfrm>
            <a:off x="2392037" y="3651721"/>
            <a:ext cx="1030955" cy="290286"/>
            <a:chOff x="2380560" y="2336800"/>
            <a:chExt cx="1030955" cy="290286"/>
          </a:xfrm>
        </p:grpSpPr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DDD1A5EC-D859-40F7-BEFE-0C7D264888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515" y="2462112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11DC27-5C2B-42E3-B26B-D3D4F998ECF4}"/>
                </a:ext>
              </a:extLst>
            </p:cNvPr>
            <p:cNvSpPr/>
            <p:nvPr/>
          </p:nvSpPr>
          <p:spPr>
            <a:xfrm>
              <a:off x="2380560" y="2336800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32F775FD-44AB-4833-BBC5-1CE2843B4BC1}"/>
              </a:ext>
            </a:extLst>
          </p:cNvPr>
          <p:cNvSpPr/>
          <p:nvPr/>
        </p:nvSpPr>
        <p:spPr>
          <a:xfrm>
            <a:off x="222240" y="5820964"/>
            <a:ext cx="2181334" cy="451165"/>
          </a:xfrm>
          <a:prstGeom prst="roundRect">
            <a:avLst>
              <a:gd name="adj" fmla="val 50000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b="1" dirty="0">
                <a:solidFill>
                  <a:schemeClr val="tx1"/>
                </a:solidFill>
              </a:rPr>
              <a:t>Registreert WoR in HIS (Z68)</a:t>
            </a:r>
            <a:endParaRPr lang="nl-NL" sz="1100" dirty="0">
              <a:solidFill>
                <a:schemeClr val="tx1"/>
              </a:solidFill>
            </a:endParaRPr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51EC267F-146A-4501-B8A0-FDF43FD04004}"/>
              </a:ext>
            </a:extLst>
          </p:cNvPr>
          <p:cNvGrpSpPr/>
          <p:nvPr/>
        </p:nvGrpSpPr>
        <p:grpSpPr>
          <a:xfrm>
            <a:off x="2554247" y="5892995"/>
            <a:ext cx="848837" cy="290286"/>
            <a:chOff x="2562678" y="2308560"/>
            <a:chExt cx="848837" cy="290286"/>
          </a:xfrm>
        </p:grpSpPr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198EA5B2-1533-4903-993A-F74AE67DE1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515" y="2462112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hthoek: afgeronde hoeken 33">
              <a:extLst>
                <a:ext uri="{FF2B5EF4-FFF2-40B4-BE49-F238E27FC236}">
                  <a16:creationId xmlns:a16="http://schemas.microsoft.com/office/drawing/2014/main" id="{A482CE43-E960-4276-A73A-6DEB7E23A838}"/>
                </a:ext>
              </a:extLst>
            </p:cNvPr>
            <p:cNvSpPr/>
            <p:nvPr/>
          </p:nvSpPr>
          <p:spPr>
            <a:xfrm>
              <a:off x="2562678" y="2308560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BE269864-5836-4748-B557-47E90DEA961D}"/>
              </a:ext>
            </a:extLst>
          </p:cNvPr>
          <p:cNvGrpSpPr/>
          <p:nvPr/>
        </p:nvGrpSpPr>
        <p:grpSpPr>
          <a:xfrm>
            <a:off x="2564134" y="6800258"/>
            <a:ext cx="835889" cy="290286"/>
            <a:chOff x="2575626" y="2334360"/>
            <a:chExt cx="835889" cy="290286"/>
          </a:xfrm>
        </p:grpSpPr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C0EB1A58-8E61-44DF-BDCB-67E28ADA2F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515" y="2462112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hoek: afgeronde hoeken 36">
              <a:extLst>
                <a:ext uri="{FF2B5EF4-FFF2-40B4-BE49-F238E27FC236}">
                  <a16:creationId xmlns:a16="http://schemas.microsoft.com/office/drawing/2014/main" id="{AB6D40F8-FEE8-4594-9B3B-704931ED2131}"/>
                </a:ext>
              </a:extLst>
            </p:cNvPr>
            <p:cNvSpPr/>
            <p:nvPr/>
          </p:nvSpPr>
          <p:spPr>
            <a:xfrm>
              <a:off x="2575626" y="2334360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38" name="Rechthoek: afgeronde hoeken 37">
            <a:extLst>
              <a:ext uri="{FF2B5EF4-FFF2-40B4-BE49-F238E27FC236}">
                <a16:creationId xmlns:a16="http://schemas.microsoft.com/office/drawing/2014/main" id="{81F8B64B-3B15-4A43-8D72-DD6A560BE144}"/>
              </a:ext>
            </a:extLst>
          </p:cNvPr>
          <p:cNvSpPr/>
          <p:nvPr/>
        </p:nvSpPr>
        <p:spPr>
          <a:xfrm>
            <a:off x="202047" y="6532061"/>
            <a:ext cx="2178513" cy="1296000"/>
          </a:xfrm>
          <a:prstGeom prst="roundRect">
            <a:avLst>
              <a:gd name="adj" fmla="val 13727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chemeClr val="tx1"/>
                </a:solidFill>
              </a:rPr>
              <a:t>Verstuurt</a:t>
            </a:r>
            <a:r>
              <a:rPr lang="nl-NL" sz="1200" b="1" dirty="0"/>
              <a:t> </a:t>
            </a:r>
            <a:r>
              <a:rPr lang="nl-NL" sz="1200" b="1" dirty="0">
                <a:solidFill>
                  <a:schemeClr val="tx1"/>
                </a:solidFill>
              </a:rPr>
              <a:t>de verwijzing</a:t>
            </a:r>
            <a:br>
              <a:rPr lang="nl-NL" sz="1100" b="1" dirty="0"/>
            </a:br>
            <a:r>
              <a:rPr lang="nl-NL" sz="1100" dirty="0"/>
              <a:t>per e-mail aan het rechtstreekse e-mailadres van de welzijnscoach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geeft reden verwijzing aan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geeft contactgegevens patiënt door</a:t>
            </a:r>
          </a:p>
        </p:txBody>
      </p:sp>
      <p:grpSp>
        <p:nvGrpSpPr>
          <p:cNvPr id="42" name="Groep 41">
            <a:extLst>
              <a:ext uri="{FF2B5EF4-FFF2-40B4-BE49-F238E27FC236}">
                <a16:creationId xmlns:a16="http://schemas.microsoft.com/office/drawing/2014/main" id="{B11DEE2E-ED05-40A7-BAF5-B7F68C8C5FDA}"/>
              </a:ext>
            </a:extLst>
          </p:cNvPr>
          <p:cNvGrpSpPr/>
          <p:nvPr/>
        </p:nvGrpSpPr>
        <p:grpSpPr>
          <a:xfrm rot="10800000">
            <a:off x="3445961" y="3307705"/>
            <a:ext cx="918342" cy="290286"/>
            <a:chOff x="2406707" y="2825309"/>
            <a:chExt cx="918342" cy="290286"/>
          </a:xfrm>
        </p:grpSpPr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BCC060-A9D6-4F8A-8D36-40494981DB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1049" y="2948246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hthoek: afgeronde hoeken 43">
              <a:extLst>
                <a:ext uri="{FF2B5EF4-FFF2-40B4-BE49-F238E27FC236}">
                  <a16:creationId xmlns:a16="http://schemas.microsoft.com/office/drawing/2014/main" id="{31085CD3-B06A-42B0-92DE-D2C853216E75}"/>
                </a:ext>
              </a:extLst>
            </p:cNvPr>
            <p:cNvSpPr/>
            <p:nvPr/>
          </p:nvSpPr>
          <p:spPr>
            <a:xfrm rot="10800000">
              <a:off x="2406707" y="2825309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48" name="Rechthoek: afgeronde hoeken 47">
            <a:extLst>
              <a:ext uri="{FF2B5EF4-FFF2-40B4-BE49-F238E27FC236}">
                <a16:creationId xmlns:a16="http://schemas.microsoft.com/office/drawing/2014/main" id="{0F1AA0EF-0192-40FA-A452-8E244551DC81}"/>
              </a:ext>
            </a:extLst>
          </p:cNvPr>
          <p:cNvSpPr/>
          <p:nvPr/>
        </p:nvSpPr>
        <p:spPr>
          <a:xfrm>
            <a:off x="3959475" y="6315105"/>
            <a:ext cx="2704643" cy="1281375"/>
          </a:xfrm>
          <a:prstGeom prst="roundRect">
            <a:avLst>
              <a:gd name="adj" fmla="val 8992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chemeClr val="tx1"/>
                </a:solidFill>
              </a:rPr>
              <a:t>Terugkoppeling verwijzer </a:t>
            </a:r>
            <a:r>
              <a:rPr lang="nl-NL" sz="1100" b="1" dirty="0">
                <a:solidFill>
                  <a:schemeClr val="tx1"/>
                </a:solidFill>
              </a:rPr>
              <a:t>via e-mail</a:t>
            </a:r>
          </a:p>
          <a:p>
            <a:r>
              <a:rPr lang="nl-NL" sz="1100" dirty="0"/>
              <a:t>Welzijnscoach laat weten of inwoner wel of geen gebruik gaat maken van Welzijn op Recept. Ook als er geen contact is geweest volgt er een terugkoppeling.  </a:t>
            </a:r>
            <a:br>
              <a:rPr lang="nl-NL" sz="1100" b="1" dirty="0"/>
            </a:br>
            <a:endParaRPr lang="nl-NL" sz="1100" dirty="0"/>
          </a:p>
        </p:txBody>
      </p:sp>
      <p:sp>
        <p:nvSpPr>
          <p:cNvPr id="51" name="Vrije vorm: vorm 50">
            <a:extLst>
              <a:ext uri="{FF2B5EF4-FFF2-40B4-BE49-F238E27FC236}">
                <a16:creationId xmlns:a16="http://schemas.microsoft.com/office/drawing/2014/main" id="{419558D9-95BE-41F5-83E6-9F39478F95D2}"/>
              </a:ext>
            </a:extLst>
          </p:cNvPr>
          <p:cNvSpPr/>
          <p:nvPr/>
        </p:nvSpPr>
        <p:spPr>
          <a:xfrm>
            <a:off x="4327588" y="7706791"/>
            <a:ext cx="2328365" cy="1435061"/>
          </a:xfrm>
          <a:custGeom>
            <a:avLst/>
            <a:gdLst>
              <a:gd name="connsiteX0" fmla="*/ 75196 w 2328365"/>
              <a:gd name="connsiteY0" fmla="*/ 0 h 1404745"/>
              <a:gd name="connsiteX1" fmla="*/ 2253167 w 2328365"/>
              <a:gd name="connsiteY1" fmla="*/ 0 h 1404745"/>
              <a:gd name="connsiteX2" fmla="*/ 2328363 w 2328365"/>
              <a:gd name="connsiteY2" fmla="*/ 75196 h 1404745"/>
              <a:gd name="connsiteX3" fmla="*/ 2328363 w 2328365"/>
              <a:gd name="connsiteY3" fmla="*/ 324739 h 1404745"/>
              <a:gd name="connsiteX4" fmla="*/ 2328365 w 2328365"/>
              <a:gd name="connsiteY4" fmla="*/ 324749 h 1404745"/>
              <a:gd name="connsiteX5" fmla="*/ 2328365 w 2328365"/>
              <a:gd name="connsiteY5" fmla="*/ 1188741 h 1404745"/>
              <a:gd name="connsiteX6" fmla="*/ 2112361 w 2328365"/>
              <a:gd name="connsiteY6" fmla="*/ 1404745 h 1404745"/>
              <a:gd name="connsiteX7" fmla="*/ 574570 w 2328365"/>
              <a:gd name="connsiteY7" fmla="*/ 1404745 h 1404745"/>
              <a:gd name="connsiteX8" fmla="*/ 358566 w 2328365"/>
              <a:gd name="connsiteY8" fmla="*/ 1188741 h 1404745"/>
              <a:gd name="connsiteX9" fmla="*/ 358566 w 2328365"/>
              <a:gd name="connsiteY9" fmla="*/ 451165 h 1404745"/>
              <a:gd name="connsiteX10" fmla="*/ 75196 w 2328365"/>
              <a:gd name="connsiteY10" fmla="*/ 451165 h 1404745"/>
              <a:gd name="connsiteX11" fmla="*/ 0 w 2328365"/>
              <a:gd name="connsiteY11" fmla="*/ 375969 h 1404745"/>
              <a:gd name="connsiteX12" fmla="*/ 0 w 2328365"/>
              <a:gd name="connsiteY12" fmla="*/ 75196 h 1404745"/>
              <a:gd name="connsiteX13" fmla="*/ 75196 w 2328365"/>
              <a:gd name="connsiteY13" fmla="*/ 0 h 140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8365" h="1404745">
                <a:moveTo>
                  <a:pt x="75196" y="0"/>
                </a:moveTo>
                <a:lnTo>
                  <a:pt x="2253167" y="0"/>
                </a:lnTo>
                <a:cubicBezTo>
                  <a:pt x="2294697" y="0"/>
                  <a:pt x="2328363" y="33666"/>
                  <a:pt x="2328363" y="75196"/>
                </a:cubicBezTo>
                <a:lnTo>
                  <a:pt x="2328363" y="324739"/>
                </a:lnTo>
                <a:lnTo>
                  <a:pt x="2328365" y="324749"/>
                </a:lnTo>
                <a:lnTo>
                  <a:pt x="2328365" y="1188741"/>
                </a:lnTo>
                <a:cubicBezTo>
                  <a:pt x="2328365" y="1308037"/>
                  <a:pt x="2231657" y="1404745"/>
                  <a:pt x="2112361" y="1404745"/>
                </a:cubicBezTo>
                <a:lnTo>
                  <a:pt x="574570" y="1404745"/>
                </a:lnTo>
                <a:cubicBezTo>
                  <a:pt x="455274" y="1404745"/>
                  <a:pt x="358566" y="1308037"/>
                  <a:pt x="358566" y="1188741"/>
                </a:cubicBezTo>
                <a:lnTo>
                  <a:pt x="358566" y="451165"/>
                </a:lnTo>
                <a:lnTo>
                  <a:pt x="75196" y="451165"/>
                </a:lnTo>
                <a:cubicBezTo>
                  <a:pt x="33666" y="451165"/>
                  <a:pt x="0" y="417499"/>
                  <a:pt x="0" y="375969"/>
                </a:cubicBezTo>
                <a:lnTo>
                  <a:pt x="0" y="75196"/>
                </a:lnTo>
                <a:cubicBezTo>
                  <a:pt x="0" y="33666"/>
                  <a:pt x="33666" y="0"/>
                  <a:pt x="75196" y="0"/>
                </a:cubicBezTo>
                <a:close/>
              </a:path>
            </a:pathLst>
          </a:cu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nl-NL" sz="1200" b="1" dirty="0">
                <a:solidFill>
                  <a:schemeClr val="tx1"/>
                </a:solidFill>
              </a:rPr>
              <a:t>Welzijnscoach registreert in registratieformulier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nl-NL" sz="1100" dirty="0">
                <a:solidFill>
                  <a:schemeClr val="bg1"/>
                </a:solidFill>
              </a:rPr>
              <a:t>Basis patiëntgegevens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nl-NL" sz="1100" dirty="0">
                <a:solidFill>
                  <a:schemeClr val="bg1"/>
                </a:solidFill>
              </a:rPr>
              <a:t>Reden verwijzing [door HA]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nl-NL" sz="1100" dirty="0">
                <a:solidFill>
                  <a:schemeClr val="bg1"/>
                </a:solidFill>
              </a:rPr>
              <a:t>Ieder contactmoment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nl-NL" sz="1100" dirty="0">
                <a:solidFill>
                  <a:schemeClr val="bg1"/>
                </a:solidFill>
              </a:rPr>
              <a:t>Welke activiteit is gekozen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nl-NL" sz="1100" dirty="0">
                <a:solidFill>
                  <a:schemeClr val="bg1"/>
                </a:solidFill>
              </a:rPr>
              <a:t>Terugkoppeling</a:t>
            </a:r>
          </a:p>
        </p:txBody>
      </p:sp>
      <p:sp>
        <p:nvSpPr>
          <p:cNvPr id="57" name="Rechthoek: afgeronde hoeken 56">
            <a:extLst>
              <a:ext uri="{FF2B5EF4-FFF2-40B4-BE49-F238E27FC236}">
                <a16:creationId xmlns:a16="http://schemas.microsoft.com/office/drawing/2014/main" id="{8DE309B1-004A-49BF-B541-490A047D3600}"/>
              </a:ext>
            </a:extLst>
          </p:cNvPr>
          <p:cNvSpPr/>
          <p:nvPr/>
        </p:nvSpPr>
        <p:spPr>
          <a:xfrm>
            <a:off x="3400037" y="6548838"/>
            <a:ext cx="503986" cy="29028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59" name="Afbeelding 58">
            <a:extLst>
              <a:ext uri="{FF2B5EF4-FFF2-40B4-BE49-F238E27FC236}">
                <a16:creationId xmlns:a16="http://schemas.microsoft.com/office/drawing/2014/main" id="{246944B5-660B-4AAB-A766-6E3B728FF9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" y="9108452"/>
            <a:ext cx="2721963" cy="2721963"/>
          </a:xfrm>
          <a:prstGeom prst="rect">
            <a:avLst/>
          </a:prstGeom>
        </p:spPr>
      </p:pic>
      <p:sp>
        <p:nvSpPr>
          <p:cNvPr id="60" name="Tekstvak 59">
            <a:extLst>
              <a:ext uri="{FF2B5EF4-FFF2-40B4-BE49-F238E27FC236}">
                <a16:creationId xmlns:a16="http://schemas.microsoft.com/office/drawing/2014/main" id="{65111DA4-A55E-4DE3-B948-AD8E40CA9495}"/>
              </a:ext>
            </a:extLst>
          </p:cNvPr>
          <p:cNvSpPr txBox="1"/>
          <p:nvPr/>
        </p:nvSpPr>
        <p:spPr>
          <a:xfrm>
            <a:off x="558581" y="8417227"/>
            <a:ext cx="1602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Huisarts</a:t>
            </a:r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B55F32D7-3EFD-47E1-9E41-67871939FF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786" y="1873434"/>
            <a:ext cx="2041986" cy="2041986"/>
          </a:xfrm>
          <a:prstGeom prst="rect">
            <a:avLst/>
          </a:prstGeom>
        </p:spPr>
      </p:pic>
      <p:sp>
        <p:nvSpPr>
          <p:cNvPr id="65" name="Tekstvak 64">
            <a:extLst>
              <a:ext uri="{FF2B5EF4-FFF2-40B4-BE49-F238E27FC236}">
                <a16:creationId xmlns:a16="http://schemas.microsoft.com/office/drawing/2014/main" id="{B3DAC9B0-3E85-4011-859A-DEB348975E51}"/>
              </a:ext>
            </a:extLst>
          </p:cNvPr>
          <p:cNvSpPr txBox="1"/>
          <p:nvPr/>
        </p:nvSpPr>
        <p:spPr>
          <a:xfrm>
            <a:off x="3563258" y="2108395"/>
            <a:ext cx="16020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b="1" dirty="0"/>
              <a:t>Welzijnscoach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BE2D7280-9845-4116-B32A-9088A7A47B9F}"/>
              </a:ext>
            </a:extLst>
          </p:cNvPr>
          <p:cNvSpPr txBox="1"/>
          <p:nvPr/>
        </p:nvSpPr>
        <p:spPr>
          <a:xfrm>
            <a:off x="1709057" y="1457540"/>
            <a:ext cx="343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rgbClr val="A6C5C7"/>
                </a:solidFill>
              </a:rPr>
              <a:t>STAPPENPLAN</a:t>
            </a:r>
          </a:p>
        </p:txBody>
      </p:sp>
      <p:sp>
        <p:nvSpPr>
          <p:cNvPr id="41" name="Rechthoek: afgeronde hoeken 40">
            <a:extLst>
              <a:ext uri="{FF2B5EF4-FFF2-40B4-BE49-F238E27FC236}">
                <a16:creationId xmlns:a16="http://schemas.microsoft.com/office/drawing/2014/main" id="{4206CCE1-B592-4A29-AF10-55C4C4A1F18C}"/>
              </a:ext>
            </a:extLst>
          </p:cNvPr>
          <p:cNvSpPr/>
          <p:nvPr/>
        </p:nvSpPr>
        <p:spPr>
          <a:xfrm>
            <a:off x="3419412" y="9289728"/>
            <a:ext cx="503986" cy="29028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50" name="Groep 49">
            <a:extLst>
              <a:ext uri="{FF2B5EF4-FFF2-40B4-BE49-F238E27FC236}">
                <a16:creationId xmlns:a16="http://schemas.microsoft.com/office/drawing/2014/main" id="{7778B9A7-02DD-47B9-BDD9-9185E955BAC8}"/>
              </a:ext>
            </a:extLst>
          </p:cNvPr>
          <p:cNvGrpSpPr/>
          <p:nvPr/>
        </p:nvGrpSpPr>
        <p:grpSpPr>
          <a:xfrm rot="10800000">
            <a:off x="3445961" y="8215919"/>
            <a:ext cx="1030955" cy="290286"/>
            <a:chOff x="2380560" y="2336800"/>
            <a:chExt cx="1030955" cy="290286"/>
          </a:xfrm>
        </p:grpSpPr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0B5CB3C4-ABA7-4C14-BCFD-D882B7A70F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515" y="2462112"/>
              <a:ext cx="50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hthoek: afgeronde hoeken 55">
              <a:extLst>
                <a:ext uri="{FF2B5EF4-FFF2-40B4-BE49-F238E27FC236}">
                  <a16:creationId xmlns:a16="http://schemas.microsoft.com/office/drawing/2014/main" id="{AF4DAC3C-F1BF-497A-BE04-A79B8F3278EB}"/>
                </a:ext>
              </a:extLst>
            </p:cNvPr>
            <p:cNvSpPr/>
            <p:nvPr/>
          </p:nvSpPr>
          <p:spPr>
            <a:xfrm rot="10800000">
              <a:off x="2380560" y="2336800"/>
              <a:ext cx="503986" cy="2902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58" name="Rechthoek: afgeronde hoeken 57">
            <a:extLst>
              <a:ext uri="{FF2B5EF4-FFF2-40B4-BE49-F238E27FC236}">
                <a16:creationId xmlns:a16="http://schemas.microsoft.com/office/drawing/2014/main" id="{69CDAD7E-CACC-4B61-85D1-C5645924D480}"/>
              </a:ext>
            </a:extLst>
          </p:cNvPr>
          <p:cNvSpPr/>
          <p:nvPr/>
        </p:nvSpPr>
        <p:spPr>
          <a:xfrm>
            <a:off x="3938896" y="9223962"/>
            <a:ext cx="2733861" cy="2487363"/>
          </a:xfrm>
          <a:prstGeom prst="roundRect">
            <a:avLst>
              <a:gd name="adj" fmla="val 8992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chemeClr val="tx1"/>
                </a:solidFill>
              </a:rPr>
              <a:t>Terugkoppeling inwoner en verwijzer</a:t>
            </a:r>
          </a:p>
          <a:p>
            <a:r>
              <a:rPr lang="nl-NL" sz="1100" dirty="0"/>
              <a:t>Na 3 maanden neemt welzijnscoach contact op met de inwoner: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Als de inwoner tevreden is en nog steeds deelneemt stopt de ondersteuning van de welzijnscoach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Als dit niet het geval is bespreekt welzijnscoach of de inwoner een nieuwe activiteit wil proberen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Verwijzer ontvangt een terugkoppeling (einde traject, inwoner neemt deel aan activiteit, traject is gestopt).</a:t>
            </a:r>
            <a:br>
              <a:rPr lang="nl-NL" sz="1100" dirty="0"/>
            </a:br>
            <a:endParaRPr lang="nl-NL" sz="1100" dirty="0"/>
          </a:p>
        </p:txBody>
      </p:sp>
      <p:sp>
        <p:nvSpPr>
          <p:cNvPr id="47" name="Rechthoek: afgeronde hoeken 46">
            <a:extLst>
              <a:ext uri="{FF2B5EF4-FFF2-40B4-BE49-F238E27FC236}">
                <a16:creationId xmlns:a16="http://schemas.microsoft.com/office/drawing/2014/main" id="{6D5EA955-695D-4A7C-9552-92F094C8CCC7}"/>
              </a:ext>
            </a:extLst>
          </p:cNvPr>
          <p:cNvSpPr/>
          <p:nvPr/>
        </p:nvSpPr>
        <p:spPr>
          <a:xfrm>
            <a:off x="3662312" y="3662807"/>
            <a:ext cx="3030351" cy="2532793"/>
          </a:xfrm>
          <a:prstGeom prst="roundRect">
            <a:avLst>
              <a:gd name="adj" fmla="val 9690"/>
            </a:avLst>
          </a:prstGeom>
          <a:solidFill>
            <a:srgbClr val="008E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chemeClr val="tx1"/>
                </a:solidFill>
              </a:rPr>
              <a:t>Startgesprek</a:t>
            </a:r>
            <a:br>
              <a:rPr lang="nl-NL" sz="1100" b="1" dirty="0"/>
            </a:br>
            <a:r>
              <a:rPr lang="nl-NL" sz="1100" u="sng" dirty="0"/>
              <a:t>Optie 1</a:t>
            </a:r>
            <a:r>
              <a:rPr lang="nl-NL" sz="1100" dirty="0"/>
              <a:t>: Inwoner neemt zelf contact op </a:t>
            </a:r>
          </a:p>
          <a:p>
            <a:r>
              <a:rPr lang="nl-NL" sz="1100" u="sng" dirty="0"/>
              <a:t>Optie 2</a:t>
            </a:r>
            <a:r>
              <a:rPr lang="nl-NL" sz="1100" dirty="0"/>
              <a:t>: Welzijnscoach neemt contact op binnen een week.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Tijdens het startgesprek en eventuele vervolggesprekken wordt besproken wat de inwoner graag wil doen.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De welzijnscoach spreekt een terugkoppeling af met de inwoner na 3 maanden.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100" dirty="0"/>
              <a:t>Toestemming vragen om informatie te delen met verwijzer</a:t>
            </a:r>
            <a:endParaRPr lang="nl-NL" sz="1100" dirty="0">
              <a:highlight>
                <a:srgbClr val="808000"/>
              </a:highlight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EF2B77-1A13-4B38-AF5D-8D075C469E01}"/>
              </a:ext>
            </a:extLst>
          </p:cNvPr>
          <p:cNvSpPr txBox="1"/>
          <p:nvPr/>
        </p:nvSpPr>
        <p:spPr>
          <a:xfrm>
            <a:off x="4841786" y="11944280"/>
            <a:ext cx="2059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600" dirty="0">
                <a:solidFill>
                  <a:schemeClr val="bg2">
                    <a:lumMod val="50000"/>
                  </a:schemeClr>
                </a:solidFill>
              </a:rPr>
              <a:t>Icon ‘huisarts’ made by Freepik from Flaticon.com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29D6C2BA-D71F-451C-82F9-B9EB014D80F7}"/>
              </a:ext>
            </a:extLst>
          </p:cNvPr>
          <p:cNvSpPr txBox="1"/>
          <p:nvPr/>
        </p:nvSpPr>
        <p:spPr>
          <a:xfrm>
            <a:off x="4465082" y="12026390"/>
            <a:ext cx="24364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600" dirty="0">
                <a:solidFill>
                  <a:schemeClr val="bg2">
                    <a:lumMod val="50000"/>
                  </a:schemeClr>
                </a:solidFill>
              </a:rPr>
              <a:t>Icon ‘welzijnscoach’ made by Vitaly Gorbachev from Flaticon.com </a:t>
            </a:r>
          </a:p>
        </p:txBody>
      </p:sp>
    </p:spTree>
    <p:extLst>
      <p:ext uri="{BB962C8B-B14F-4D97-AF65-F5344CB8AC3E}">
        <p14:creationId xmlns:p14="http://schemas.microsoft.com/office/powerpoint/2010/main" val="672941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d4675c-9876-483f-955f-777c54e48d34">
      <Terms xmlns="http://schemas.microsoft.com/office/infopath/2007/PartnerControls"/>
    </lcf76f155ced4ddcb4097134ff3c332f>
    <TaxCatchAll xmlns="11e1e499-0ce7-4d47-b625-bd285cf594f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1687EEFAEAFE4C8930DFA57FE08451" ma:contentTypeVersion="16" ma:contentTypeDescription="Een nieuw document maken." ma:contentTypeScope="" ma:versionID="1811bfbcee64949048b39e3f7da352cf">
  <xsd:schema xmlns:xsd="http://www.w3.org/2001/XMLSchema" xmlns:xs="http://www.w3.org/2001/XMLSchema" xmlns:p="http://schemas.microsoft.com/office/2006/metadata/properties" xmlns:ns2="f3d4675c-9876-483f-955f-777c54e48d34" xmlns:ns3="11e1e499-0ce7-4d47-b625-bd285cf594f8" targetNamespace="http://schemas.microsoft.com/office/2006/metadata/properties" ma:root="true" ma:fieldsID="f63db5b32fada4593e201b3cb5f3f11f" ns2:_="" ns3:_="">
    <xsd:import namespace="f3d4675c-9876-483f-955f-777c54e48d34"/>
    <xsd:import namespace="11e1e499-0ce7-4d47-b625-bd285cf594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4675c-9876-483f-955f-777c54e48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e362909-5189-43d1-b3b3-95ab7a151f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1e499-0ce7-4d47-b625-bd285cf594f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3f84cfe-f1d6-4c14-a489-4a9fcef1ec25}" ma:internalName="TaxCatchAll" ma:showField="CatchAllData" ma:web="11e1e499-0ce7-4d47-b625-bd285cf594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58BD19-8426-4C09-9985-14989E657CE3}">
  <ds:schemaRefs>
    <ds:schemaRef ds:uri="http://schemas.microsoft.com/office/2006/metadata/properties"/>
    <ds:schemaRef ds:uri="http://schemas.microsoft.com/office/infopath/2007/PartnerControls"/>
    <ds:schemaRef ds:uri="f3d4675c-9876-483f-955f-777c54e48d34"/>
    <ds:schemaRef ds:uri="11e1e499-0ce7-4d47-b625-bd285cf594f8"/>
  </ds:schemaRefs>
</ds:datastoreItem>
</file>

<file path=customXml/itemProps2.xml><?xml version="1.0" encoding="utf-8"?>
<ds:datastoreItem xmlns:ds="http://schemas.openxmlformats.org/officeDocument/2006/customXml" ds:itemID="{DEFBC971-EE76-45CB-8476-A12643D720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10013E-06F0-419B-907C-B38D0D14BD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d4675c-9876-483f-955f-777c54e48d34"/>
    <ds:schemaRef ds:uri="11e1e499-0ce7-4d47-b625-bd285cf59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309</Words>
  <Application>Microsoft Office PowerPoint</Application>
  <PresentationFormat>Breedbeeld</PresentationFormat>
  <Paragraphs>47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Kyra Jansing | Proscoop</dc:creator>
  <cp:lastModifiedBy>Aline Kronenberg | Proscoop</cp:lastModifiedBy>
  <cp:revision>5</cp:revision>
  <dcterms:created xsi:type="dcterms:W3CDTF">2021-01-11T10:27:14Z</dcterms:created>
  <dcterms:modified xsi:type="dcterms:W3CDTF">2022-07-28T11:30:37Z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0x010100711687EEFAEAFE4C8930DFA57FE08451</vt:lpwstr>
  </property>
  <property fmtid="{D5CDD505-2E9C-101B-9397-08002B2CF9AE}" pid="3" name="MediaServiceImageTags">
    <vt:lpwstr/>
  </property>
</Properties>
</file>